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4" r:id="rId3"/>
    <p:sldId id="276" r:id="rId4"/>
    <p:sldId id="279" r:id="rId5"/>
    <p:sldId id="280" r:id="rId6"/>
    <p:sldId id="278" r:id="rId7"/>
    <p:sldId id="281" r:id="rId8"/>
    <p:sldId id="277" r:id="rId9"/>
    <p:sldId id="282" r:id="rId10"/>
    <p:sldId id="267" r:id="rId1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A91"/>
    <a:srgbClr val="A7C8C4"/>
    <a:srgbClr val="B1CFDF"/>
    <a:srgbClr val="DDC7D4"/>
    <a:srgbClr val="F1C09D"/>
    <a:srgbClr val="FFE8B6"/>
    <a:srgbClr val="D0C7C4"/>
    <a:srgbClr val="E7B590"/>
    <a:srgbClr val="B5C097"/>
    <a:srgbClr val="97B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2954" autoAdjust="0"/>
  </p:normalViewPr>
  <p:slideViewPr>
    <p:cSldViewPr snapToGrid="0" snapToObjects="1">
      <p:cViewPr varScale="1">
        <p:scale>
          <a:sx n="118" d="100"/>
          <a:sy n="118" d="100"/>
        </p:scale>
        <p:origin x="11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CCBD32-3A35-4BC0-B076-CA49BD6FADC9}" type="datetimeFigureOut">
              <a:rPr lang="en-GB"/>
              <a:pPr>
                <a:defRPr/>
              </a:pPr>
              <a:t>11/03/2019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AEBB82-68AC-4C36-A9BC-1144406967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48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3FDEE4-E97C-45A9-831C-2D2EC82E47AC}" type="datetimeFigureOut">
              <a:rPr lang="en-US"/>
              <a:pPr>
                <a:defRPr/>
              </a:pPr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4A1594F-7F7F-43DD-9FB8-E866131FA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84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There are slides on each of these in this presentation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A1594F-7F7F-43DD-9FB8-E866131FAA6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80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r>
              <a:rPr lang="en-GB" baseline="0" dirty="0" err="1" smtClean="0"/>
              <a:t>Xero</a:t>
            </a:r>
            <a:r>
              <a:rPr lang="en-GB" baseline="0" dirty="0" smtClean="0"/>
              <a:t> is </a:t>
            </a:r>
            <a:r>
              <a:rPr lang="en-US" dirty="0" smtClean="0"/>
              <a:t>a world-leading cloud accounting software provider.</a:t>
            </a:r>
          </a:p>
          <a:p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The </a:t>
            </a:r>
            <a:r>
              <a:rPr lang="en-GB" baseline="0" dirty="0" err="1" smtClean="0"/>
              <a:t>Xero</a:t>
            </a:r>
            <a:r>
              <a:rPr lang="en-GB" baseline="0" dirty="0" smtClean="0"/>
              <a:t> Advisor Certification – Equivalency course = the name of the certificate course provided within the USS offer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See notes above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Across 12 topics, students will learn via real-life client tasks and scenarios including: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Setting up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Contacts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Fixed Assets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 Inventory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Projects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Banking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Bills and Purchase Orders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Quotes and Invoices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Expenses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Reporting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Plus learn about Advanced Tools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By the end of the course, students will: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understand the differences and benefits of cloud accounting versus traditional book-keeping</a:t>
            </a:r>
            <a:endParaRPr lang="en-GB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understand how to set</a:t>
            </a:r>
            <a:r>
              <a:rPr lang="en-GB" baseline="0" dirty="0" smtClean="0"/>
              <a:t> up and use </a:t>
            </a:r>
            <a:r>
              <a:rPr lang="en-GB" baseline="0" dirty="0" err="1" smtClean="0"/>
              <a:t>Xero</a:t>
            </a:r>
            <a:r>
              <a:rPr lang="en-GB" baseline="0" dirty="0" smtClean="0"/>
              <a:t> on a day-to-day basis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be able to review month end and generate the relevant reports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learn 12 essential topics (see above)</a:t>
            </a:r>
            <a:endParaRPr lang="en-GB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There is an additional 6 hours of free course content if you want to progress beyond the </a:t>
            </a:r>
            <a:r>
              <a:rPr lang="en-GB" dirty="0" err="1" smtClean="0"/>
              <a:t>Xero</a:t>
            </a:r>
            <a:r>
              <a:rPr lang="en-GB" dirty="0" smtClean="0"/>
              <a:t> certificate</a:t>
            </a:r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A1594F-7F7F-43DD-9FB8-E866131FAA6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16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We only</a:t>
            </a:r>
            <a:r>
              <a:rPr lang="en-GB" baseline="0" dirty="0" smtClean="0"/>
              <a:t> have access to this until 01 September 2019!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A1594F-7F7F-43DD-9FB8-E866131FAA6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26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We only</a:t>
            </a:r>
            <a:r>
              <a:rPr lang="en-GB" baseline="0" dirty="0" smtClean="0"/>
              <a:t> have access to this until 01 September 2019!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A1594F-7F7F-43DD-9FB8-E866131FAA6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95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3599-DF73-1C49-B1E2-DAE95A1521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51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A1594F-7F7F-43DD-9FB8-E866131FAA6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92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3599-DF73-1C49-B1E2-DAE95A1521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8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solidFill>
          <a:srgbClr val="D0C7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0"/>
            <a:ext cx="124936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55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06" y="365126"/>
            <a:ext cx="8488586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06" y="1825625"/>
            <a:ext cx="8488586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defRPr sz="20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14000"/>
              </a:lnSpc>
              <a:buFont typeface="Arial" panose="020B0604020202020204" pitchFamily="34" charset="0"/>
              <a:buChar char="-"/>
              <a:defRPr sz="18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14000"/>
              </a:lnSpc>
              <a:buFont typeface="Arial" panose="020B0604020202020204" pitchFamily="34" charset="0"/>
              <a:buChar char="-"/>
              <a:defRPr sz="16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14000"/>
              </a:lnSpc>
              <a:buFont typeface="Arial" panose="020B0604020202020204" pitchFamily="34" charset="0"/>
              <a:buChar char="-"/>
              <a:defRPr sz="14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54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9857" y="365126"/>
            <a:ext cx="848063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49857" y="1825625"/>
            <a:ext cx="4142629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6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5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4687861" y="1839678"/>
            <a:ext cx="4142629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6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5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71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349859" y="1825625"/>
            <a:ext cx="8481404" cy="21115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2"/>
          </p:nvPr>
        </p:nvSpPr>
        <p:spPr>
          <a:xfrm>
            <a:off x="349860" y="4065435"/>
            <a:ext cx="8481404" cy="21115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09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746" y="1654175"/>
            <a:ext cx="1276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6540" y="1654909"/>
            <a:ext cx="3488639" cy="197654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2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96540" y="3680400"/>
            <a:ext cx="3488639" cy="1685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8650" y="1654909"/>
            <a:ext cx="3060000" cy="3815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6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605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bg>
      <p:bgPr>
        <a:solidFill>
          <a:srgbClr val="D0C7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1512888"/>
            <a:ext cx="29638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6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bg>
      <p:bgPr>
        <a:solidFill>
          <a:srgbClr val="FFE8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1512888"/>
            <a:ext cx="29638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6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bg>
      <p:bgPr>
        <a:solidFill>
          <a:srgbClr val="F1C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1512888"/>
            <a:ext cx="29638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8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4">
    <p:bg>
      <p:bgPr>
        <a:solidFill>
          <a:srgbClr val="DDC7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1512888"/>
            <a:ext cx="29638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5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5">
    <p:bg>
      <p:bgPr>
        <a:solidFill>
          <a:srgbClr val="B1C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1512888"/>
            <a:ext cx="29638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81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6">
    <p:bg>
      <p:bgPr>
        <a:solidFill>
          <a:srgbClr val="A7C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1512888"/>
            <a:ext cx="29638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00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rgbClr val="FFE8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0"/>
            <a:ext cx="124936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49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7">
    <p:bg>
      <p:bgPr>
        <a:solidFill>
          <a:srgbClr val="C6CA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1512888"/>
            <a:ext cx="29638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181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1512888"/>
            <a:ext cx="29638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1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2">
    <p:bg>
      <p:bgPr>
        <a:solidFill>
          <a:srgbClr val="F1C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0"/>
            <a:ext cx="124936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8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4">
    <p:bg>
      <p:bgPr>
        <a:solidFill>
          <a:srgbClr val="DDC7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0"/>
            <a:ext cx="124936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9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5">
    <p:bg>
      <p:bgPr>
        <a:solidFill>
          <a:srgbClr val="B1C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0"/>
            <a:ext cx="124936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9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6">
    <p:bg>
      <p:bgPr>
        <a:solidFill>
          <a:srgbClr val="A7C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0"/>
            <a:ext cx="124936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7">
    <p:bg>
      <p:bgPr>
        <a:solidFill>
          <a:srgbClr val="C6CA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0"/>
            <a:ext cx="124936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14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0"/>
            <a:ext cx="124936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3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857" y="365126"/>
            <a:ext cx="848063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683" y="2322992"/>
            <a:ext cx="1495490" cy="335311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28650" y="1922878"/>
            <a:ext cx="19857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2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735247" y="2245225"/>
            <a:ext cx="509524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sz="32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orem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 ipsum dolor sit </a:t>
            </a:r>
            <a:r>
              <a:rPr lang="en-US" sz="32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, sit </a:t>
            </a:r>
            <a:r>
              <a:rPr lang="en-US" sz="32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erat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delectus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 postulant </a:t>
            </a:r>
            <a:r>
              <a:rPr lang="en-US" sz="32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ut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 cum no </a:t>
            </a:r>
            <a:r>
              <a:rPr lang="en-US" sz="32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electram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5E5E5E"/>
                </a:solidFill>
              </a:rPr>
              <a:t>Lorem ipsum dolor sit </a:t>
            </a:r>
            <a:r>
              <a:rPr lang="en-US" dirty="0" err="1" smtClean="0">
                <a:solidFill>
                  <a:srgbClr val="5E5E5E"/>
                </a:solidFill>
              </a:rPr>
              <a:t>amet</a:t>
            </a:r>
            <a:r>
              <a:rPr lang="en-US" dirty="0" smtClean="0">
                <a:solidFill>
                  <a:srgbClr val="5E5E5E"/>
                </a:solidFill>
              </a:rPr>
              <a:t>, sit </a:t>
            </a:r>
            <a:r>
              <a:rPr lang="en-US" dirty="0" err="1" smtClean="0">
                <a:solidFill>
                  <a:srgbClr val="5E5E5E"/>
                </a:solidFill>
              </a:rPr>
              <a:t>erat</a:t>
            </a:r>
            <a:r>
              <a:rPr lang="en-US" dirty="0" smtClean="0">
                <a:solidFill>
                  <a:srgbClr val="5E5E5E"/>
                </a:solidFill>
              </a:rPr>
              <a:t> </a:t>
            </a:r>
            <a:r>
              <a:rPr lang="en-US" dirty="0" err="1" smtClean="0">
                <a:solidFill>
                  <a:srgbClr val="5E5E5E"/>
                </a:solidFill>
              </a:rPr>
              <a:t>delectus</a:t>
            </a:r>
            <a:r>
              <a:rPr lang="en-US" dirty="0" smtClean="0">
                <a:solidFill>
                  <a:srgbClr val="5E5E5E"/>
                </a:solidFill>
              </a:rPr>
              <a:t> postulant </a:t>
            </a:r>
            <a:r>
              <a:rPr lang="en-US" dirty="0" err="1" smtClean="0">
                <a:solidFill>
                  <a:srgbClr val="5E5E5E"/>
                </a:solidFill>
              </a:rPr>
              <a:t>ut.</a:t>
            </a:r>
            <a:r>
              <a:rPr lang="en-US" dirty="0" smtClean="0">
                <a:solidFill>
                  <a:srgbClr val="5E5E5E"/>
                </a:solidFill>
              </a:rPr>
              <a:t> Cum no </a:t>
            </a:r>
            <a:r>
              <a:rPr lang="en-US" dirty="0" err="1" smtClean="0">
                <a:solidFill>
                  <a:srgbClr val="5E5E5E"/>
                </a:solidFill>
              </a:rPr>
              <a:t>elit</a:t>
            </a:r>
            <a:r>
              <a:rPr lang="en-US" dirty="0" smtClean="0">
                <a:solidFill>
                  <a:srgbClr val="5E5E5E"/>
                </a:solidFill>
              </a:rPr>
              <a:t> </a:t>
            </a:r>
            <a:r>
              <a:rPr lang="en-US" dirty="0" err="1" smtClean="0">
                <a:solidFill>
                  <a:srgbClr val="5E5E5E"/>
                </a:solidFill>
              </a:rPr>
              <a:t>electram</a:t>
            </a:r>
            <a:r>
              <a:rPr lang="en-US" dirty="0" smtClean="0">
                <a:solidFill>
                  <a:srgbClr val="5E5E5E"/>
                </a:solidFill>
              </a:rPr>
              <a:t>. Eos cu </a:t>
            </a:r>
            <a:r>
              <a:rPr lang="en-US" dirty="0" err="1" smtClean="0">
                <a:solidFill>
                  <a:srgbClr val="5E5E5E"/>
                </a:solidFill>
              </a:rPr>
              <a:t>velit</a:t>
            </a:r>
            <a:r>
              <a:rPr lang="en-US" dirty="0" smtClean="0">
                <a:solidFill>
                  <a:srgbClr val="5E5E5E"/>
                </a:solidFill>
              </a:rPr>
              <a:t> </a:t>
            </a:r>
            <a:r>
              <a:rPr lang="en-US" dirty="0" err="1" smtClean="0">
                <a:solidFill>
                  <a:srgbClr val="5E5E5E"/>
                </a:solidFill>
              </a:rPr>
              <a:t>errem</a:t>
            </a:r>
            <a:r>
              <a:rPr lang="en-US" dirty="0" smtClean="0">
                <a:solidFill>
                  <a:srgbClr val="5E5E5E"/>
                </a:solidFill>
              </a:rPr>
              <a:t> oblique, per at </a:t>
            </a:r>
            <a:r>
              <a:rPr lang="en-US" dirty="0" err="1" smtClean="0">
                <a:solidFill>
                  <a:srgbClr val="5E5E5E"/>
                </a:solidFill>
              </a:rPr>
              <a:t>homero</a:t>
            </a:r>
            <a:r>
              <a:rPr lang="en-US" dirty="0" smtClean="0">
                <a:solidFill>
                  <a:srgbClr val="5E5E5E"/>
                </a:solidFill>
              </a:rPr>
              <a:t> oblique </a:t>
            </a:r>
            <a:r>
              <a:rPr lang="en-US" dirty="0" err="1" smtClean="0">
                <a:solidFill>
                  <a:srgbClr val="5E5E5E"/>
                </a:solidFill>
              </a:rPr>
              <a:t>alterum</a:t>
            </a:r>
            <a:r>
              <a:rPr lang="en-US" dirty="0" smtClean="0">
                <a:solidFill>
                  <a:srgbClr val="5E5E5E"/>
                </a:solidFill>
              </a:rPr>
              <a:t>, </a:t>
            </a:r>
            <a:r>
              <a:rPr lang="en-US" dirty="0" err="1" smtClean="0">
                <a:solidFill>
                  <a:srgbClr val="5E5E5E"/>
                </a:solidFill>
              </a:rPr>
              <a:t>causae</a:t>
            </a:r>
            <a:r>
              <a:rPr lang="en-US" dirty="0" smtClean="0">
                <a:solidFill>
                  <a:srgbClr val="5E5E5E"/>
                </a:solidFill>
              </a:rPr>
              <a:t> </a:t>
            </a:r>
            <a:r>
              <a:rPr lang="en-US" dirty="0" err="1" smtClean="0">
                <a:solidFill>
                  <a:srgbClr val="5E5E5E"/>
                </a:solidFill>
              </a:rPr>
              <a:t>impedit</a:t>
            </a:r>
            <a:r>
              <a:rPr lang="en-US" dirty="0" smtClean="0">
                <a:solidFill>
                  <a:srgbClr val="5E5E5E"/>
                </a:solidFill>
              </a:rPr>
              <a:t> </a:t>
            </a:r>
            <a:r>
              <a:rPr lang="en-US" dirty="0" err="1" smtClean="0">
                <a:solidFill>
                  <a:srgbClr val="5E5E5E"/>
                </a:solidFill>
              </a:rPr>
              <a:t>accusamus</a:t>
            </a:r>
            <a:r>
              <a:rPr lang="en-US" dirty="0" smtClean="0">
                <a:solidFill>
                  <a:srgbClr val="5E5E5E"/>
                </a:solidFill>
              </a:rPr>
              <a:t> </a:t>
            </a:r>
            <a:r>
              <a:rPr lang="en-US" dirty="0" err="1" smtClean="0">
                <a:solidFill>
                  <a:srgbClr val="5E5E5E"/>
                </a:solidFill>
              </a:rPr>
              <a:t>vel</a:t>
            </a:r>
            <a:r>
              <a:rPr lang="en-US" dirty="0" smtClean="0">
                <a:solidFill>
                  <a:srgbClr val="5E5E5E"/>
                </a:solidFill>
              </a:rPr>
              <a:t> at. </a:t>
            </a:r>
            <a:r>
              <a:rPr lang="en-US" dirty="0" err="1" smtClean="0">
                <a:solidFill>
                  <a:srgbClr val="5E5E5E"/>
                </a:solidFill>
              </a:rPr>
              <a:t>Te</a:t>
            </a:r>
            <a:r>
              <a:rPr lang="en-US" dirty="0" smtClean="0">
                <a:solidFill>
                  <a:srgbClr val="5E5E5E"/>
                </a:solidFill>
              </a:rPr>
              <a:t> his </a:t>
            </a:r>
            <a:r>
              <a:rPr lang="en-US" dirty="0" err="1" smtClean="0">
                <a:solidFill>
                  <a:srgbClr val="5E5E5E"/>
                </a:solidFill>
              </a:rPr>
              <a:t>porro</a:t>
            </a:r>
            <a:r>
              <a:rPr lang="en-US" dirty="0" smtClean="0">
                <a:solidFill>
                  <a:srgbClr val="5E5E5E"/>
                </a:solidFill>
              </a:rPr>
              <a:t> </a:t>
            </a:r>
            <a:r>
              <a:rPr lang="en-US" dirty="0" err="1" smtClean="0">
                <a:solidFill>
                  <a:srgbClr val="5E5E5E"/>
                </a:solidFill>
              </a:rPr>
              <a:t>ubique</a:t>
            </a:r>
            <a:r>
              <a:rPr lang="en-US" dirty="0" smtClean="0">
                <a:solidFill>
                  <a:srgbClr val="5E5E5E"/>
                </a:solidFill>
              </a:rPr>
              <a:t> </a:t>
            </a:r>
            <a:r>
              <a:rPr lang="en-US" dirty="0" err="1" smtClean="0">
                <a:solidFill>
                  <a:srgbClr val="5E5E5E"/>
                </a:solidFill>
              </a:rPr>
              <a:t>petentium</a:t>
            </a:r>
            <a:r>
              <a:rPr lang="en-US" dirty="0" smtClean="0">
                <a:solidFill>
                  <a:srgbClr val="5E5E5E"/>
                </a:solidFill>
              </a:rPr>
              <a:t>. </a:t>
            </a:r>
            <a:r>
              <a:rPr lang="en-US" dirty="0" err="1" smtClean="0">
                <a:solidFill>
                  <a:srgbClr val="5E5E5E"/>
                </a:solidFill>
              </a:rPr>
              <a:t>Eu</a:t>
            </a:r>
            <a:r>
              <a:rPr lang="en-US" dirty="0" smtClean="0">
                <a:solidFill>
                  <a:srgbClr val="5E5E5E"/>
                </a:solidFill>
              </a:rPr>
              <a:t> </a:t>
            </a:r>
            <a:r>
              <a:rPr lang="en-US" dirty="0" err="1" smtClean="0">
                <a:solidFill>
                  <a:srgbClr val="5E5E5E"/>
                </a:solidFill>
              </a:rPr>
              <a:t>nam</a:t>
            </a:r>
            <a:r>
              <a:rPr lang="en-US" dirty="0" smtClean="0">
                <a:solidFill>
                  <a:srgbClr val="5E5E5E"/>
                </a:solidFill>
              </a:rPr>
              <a:t> lorem </a:t>
            </a:r>
            <a:r>
              <a:rPr lang="en-US" dirty="0" err="1" smtClean="0">
                <a:solidFill>
                  <a:srgbClr val="5E5E5E"/>
                </a:solidFill>
              </a:rPr>
              <a:t>velit</a:t>
            </a:r>
            <a:r>
              <a:rPr lang="en-US" dirty="0" smtClean="0">
                <a:solidFill>
                  <a:srgbClr val="5E5E5E"/>
                </a:solidFill>
              </a:rPr>
              <a:t> </a:t>
            </a:r>
            <a:r>
              <a:rPr lang="en-US" dirty="0" err="1" smtClean="0">
                <a:solidFill>
                  <a:srgbClr val="5E5E5E"/>
                </a:solidFill>
              </a:rPr>
              <a:t>elitr</a:t>
            </a:r>
            <a:r>
              <a:rPr lang="en-US" dirty="0" smtClean="0">
                <a:solidFill>
                  <a:srgbClr val="5E5E5E"/>
                </a:solidFill>
              </a:rPr>
              <a:t>, </a:t>
            </a:r>
            <a:r>
              <a:rPr lang="en-US" dirty="0" err="1" smtClean="0">
                <a:solidFill>
                  <a:srgbClr val="5E5E5E"/>
                </a:solidFill>
              </a:rPr>
              <a:t>eos</a:t>
            </a:r>
            <a:r>
              <a:rPr lang="en-US" dirty="0" smtClean="0">
                <a:solidFill>
                  <a:srgbClr val="5E5E5E"/>
                </a:solidFill>
              </a:rPr>
              <a:t> </a:t>
            </a:r>
            <a:r>
              <a:rPr lang="en-US" dirty="0" err="1" smtClean="0">
                <a:solidFill>
                  <a:srgbClr val="5E5E5E"/>
                </a:solidFill>
              </a:rPr>
              <a:t>te</a:t>
            </a:r>
            <a:r>
              <a:rPr lang="en-US" dirty="0" smtClean="0">
                <a:solidFill>
                  <a:srgbClr val="5E5E5E"/>
                </a:solidFill>
              </a:rPr>
              <a:t> </a:t>
            </a:r>
            <a:r>
              <a:rPr lang="en-US" dirty="0" err="1" smtClean="0">
                <a:solidFill>
                  <a:srgbClr val="5E5E5E"/>
                </a:solidFill>
              </a:rPr>
              <a:t>quodsi</a:t>
            </a:r>
            <a:r>
              <a:rPr lang="en-US" dirty="0" smtClean="0">
                <a:solidFill>
                  <a:srgbClr val="5E5E5E"/>
                </a:solidFill>
              </a:rPr>
              <a:t> </a:t>
            </a:r>
            <a:r>
              <a:rPr lang="en-US" dirty="0" err="1" smtClean="0">
                <a:solidFill>
                  <a:srgbClr val="5E5E5E"/>
                </a:solidFill>
              </a:rPr>
              <a:t>perpetua</a:t>
            </a:r>
            <a:r>
              <a:rPr lang="en-US" dirty="0" smtClean="0">
                <a:solidFill>
                  <a:srgbClr val="5E5E5E"/>
                </a:solidFill>
              </a:rPr>
              <a:t>.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49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32"/>
          <p:cNvSpPr>
            <a:spLocks noGrp="1"/>
          </p:cNvSpPr>
          <p:nvPr>
            <p:ph type="title"/>
          </p:nvPr>
        </p:nvSpPr>
        <p:spPr bwMode="auto">
          <a:xfrm>
            <a:off x="349858" y="365125"/>
            <a:ext cx="848140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Text Placeholder 33"/>
          <p:cNvSpPr>
            <a:spLocks noGrp="1"/>
          </p:cNvSpPr>
          <p:nvPr>
            <p:ph type="body" idx="1"/>
          </p:nvPr>
        </p:nvSpPr>
        <p:spPr bwMode="auto">
          <a:xfrm>
            <a:off x="336884" y="1825625"/>
            <a:ext cx="849437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704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90" r:id="rId9"/>
    <p:sldLayoutId id="2147483703" r:id="rId10"/>
    <p:sldLayoutId id="2147483691" r:id="rId11"/>
    <p:sldLayoutId id="2147483701" r:id="rId12"/>
    <p:sldLayoutId id="2147483689" r:id="rId13"/>
    <p:sldLayoutId id="2147483692" r:id="rId14"/>
    <p:sldLayoutId id="2147483700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228600" indent="-228600" algn="l" rtl="0" eaLnBrk="1" fontAlgn="base" hangingPunct="1">
        <a:lnSpc>
          <a:spcPct val="114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E5E5E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114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-"/>
        <a:defRPr sz="2000" kern="1200">
          <a:solidFill>
            <a:srgbClr val="5E5E5E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114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-"/>
        <a:defRPr kern="1200">
          <a:solidFill>
            <a:srgbClr val="5E5E5E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114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-"/>
        <a:defRPr sz="1600" kern="1200">
          <a:solidFill>
            <a:srgbClr val="5E5E5E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114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7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ICAEW student scheme (USS)</a:t>
            </a:r>
            <a:endParaRPr lang="en-GB" sz="4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Moving From student to business professional</a:t>
            </a:r>
            <a:endParaRPr lang="en-GB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7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USS – what is it? 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/>
              <a:t>What: </a:t>
            </a:r>
            <a:r>
              <a:rPr lang="en-GB" sz="2000" dirty="0" smtClean="0"/>
              <a:t>Online toolkit with </a:t>
            </a:r>
            <a:r>
              <a:rPr lang="en-GB" dirty="0" smtClean="0"/>
              <a:t>resources to help you:</a:t>
            </a:r>
          </a:p>
          <a:p>
            <a:pPr lvl="1"/>
            <a:r>
              <a:rPr lang="en-GB" sz="1800" dirty="0" smtClean="0"/>
              <a:t>Understand which skills/behaviours employers look for</a:t>
            </a:r>
          </a:p>
          <a:p>
            <a:pPr lvl="1"/>
            <a:r>
              <a:rPr lang="en-GB" dirty="0" smtClean="0"/>
              <a:t>Develop these key skills</a:t>
            </a:r>
          </a:p>
          <a:p>
            <a:pPr lvl="1"/>
            <a:r>
              <a:rPr lang="en-GB" dirty="0" smtClean="0"/>
              <a:t>Learn how to evidence these on a CV / job application</a:t>
            </a:r>
          </a:p>
          <a:p>
            <a:pPr lvl="1"/>
            <a:r>
              <a:rPr lang="en-GB" dirty="0" smtClean="0"/>
              <a:t>Develop key digital skills </a:t>
            </a:r>
          </a:p>
          <a:p>
            <a:pPr lvl="2"/>
            <a:r>
              <a:rPr lang="en-GB" dirty="0" err="1" smtClean="0"/>
              <a:t>Xero</a:t>
            </a:r>
            <a:r>
              <a:rPr lang="en-GB" dirty="0" smtClean="0"/>
              <a:t> cloud accounting certificate </a:t>
            </a:r>
            <a:r>
              <a:rPr lang="en-GB" dirty="0" smtClean="0">
                <a:solidFill>
                  <a:srgbClr val="C00000"/>
                </a:solidFill>
              </a:rPr>
              <a:t>– NEW</a:t>
            </a:r>
          </a:p>
          <a:p>
            <a:pPr lvl="2"/>
            <a:r>
              <a:rPr lang="en-GB" dirty="0"/>
              <a:t>Microsoft Excel </a:t>
            </a:r>
            <a:r>
              <a:rPr lang="en-GB" dirty="0" smtClean="0"/>
              <a:t>training </a:t>
            </a:r>
            <a:endParaRPr lang="en-GB" dirty="0"/>
          </a:p>
          <a:p>
            <a:pPr lvl="1"/>
            <a:r>
              <a:rPr lang="en-GB" sz="1800" dirty="0" smtClean="0"/>
              <a:t>Interview practice platform </a:t>
            </a:r>
            <a:r>
              <a:rPr lang="en-GB" dirty="0">
                <a:solidFill>
                  <a:srgbClr val="C00000"/>
                </a:solidFill>
              </a:rPr>
              <a:t>– </a:t>
            </a:r>
            <a:r>
              <a:rPr lang="en-GB" dirty="0" smtClean="0">
                <a:solidFill>
                  <a:srgbClr val="C00000"/>
                </a:solidFill>
              </a:rPr>
              <a:t>NEW</a:t>
            </a:r>
          </a:p>
          <a:p>
            <a:pPr lvl="1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100 career development videos </a:t>
            </a:r>
            <a:r>
              <a:rPr lang="en-GB" dirty="0" smtClean="0">
                <a:solidFill>
                  <a:srgbClr val="C00000"/>
                </a:solidFill>
              </a:rPr>
              <a:t>– NEW</a:t>
            </a:r>
          </a:p>
          <a:p>
            <a:pPr lvl="1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C00000"/>
                </a:solidFill>
              </a:rPr>
              <a:t>NEW: </a:t>
            </a:r>
            <a:r>
              <a:rPr lang="en-GB" sz="3600" dirty="0" err="1" smtClean="0"/>
              <a:t>Xero</a:t>
            </a:r>
            <a:r>
              <a:rPr lang="en-GB" sz="3600" dirty="0" smtClean="0"/>
              <a:t> cloud accounting certificate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1906" y="1825625"/>
            <a:ext cx="8589658" cy="4351338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Being </a:t>
            </a:r>
            <a:r>
              <a:rPr lang="en-GB" dirty="0" err="1"/>
              <a:t>Xero</a:t>
            </a:r>
            <a:r>
              <a:rPr lang="en-GB" dirty="0"/>
              <a:t> certified is becoming a pre-requisite for more and more </a:t>
            </a:r>
            <a:r>
              <a:rPr lang="en-GB" dirty="0" smtClean="0"/>
              <a:t>jobs</a:t>
            </a:r>
            <a:endParaRPr lang="en-GB" dirty="0"/>
          </a:p>
          <a:p>
            <a:pPr lvl="0"/>
            <a:r>
              <a:rPr lang="en-GB" dirty="0" smtClean="0"/>
              <a:t>Ideal </a:t>
            </a:r>
            <a:r>
              <a:rPr lang="en-GB" dirty="0"/>
              <a:t>way to learn more about cloud </a:t>
            </a:r>
            <a:r>
              <a:rPr lang="en-GB" dirty="0" smtClean="0"/>
              <a:t>accounting</a:t>
            </a:r>
            <a:endParaRPr lang="en-GB" dirty="0"/>
          </a:p>
          <a:p>
            <a:pPr lvl="0"/>
            <a:r>
              <a:rPr lang="en-GB" dirty="0"/>
              <a:t>Takes about </a:t>
            </a:r>
            <a:r>
              <a:rPr lang="en-GB" dirty="0" smtClean="0"/>
              <a:t>six </a:t>
            </a:r>
            <a:r>
              <a:rPr lang="en-GB" dirty="0"/>
              <a:t>hours to complete – complete it in your own </a:t>
            </a:r>
            <a:r>
              <a:rPr lang="en-GB" dirty="0" smtClean="0"/>
              <a:t>time </a:t>
            </a:r>
            <a:endParaRPr lang="en-GB" dirty="0"/>
          </a:p>
          <a:p>
            <a:pPr lvl="0"/>
            <a:r>
              <a:rPr lang="en-GB" dirty="0" smtClean="0"/>
              <a:t>12 modules</a:t>
            </a:r>
            <a:endParaRPr lang="en-GB" dirty="0"/>
          </a:p>
          <a:p>
            <a:pPr lvl="0"/>
            <a:r>
              <a:rPr lang="en-GB" dirty="0"/>
              <a:t>Learn through real-life scenarios and </a:t>
            </a:r>
            <a:r>
              <a:rPr lang="en-GB" dirty="0" smtClean="0"/>
              <a:t>simulations</a:t>
            </a:r>
            <a:endParaRPr lang="en-GB" dirty="0"/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You are in role of accountant / you carry out client tasks</a:t>
            </a:r>
          </a:p>
          <a:p>
            <a:pPr lvl="0"/>
            <a:r>
              <a:rPr lang="en-GB" dirty="0" smtClean="0"/>
              <a:t>Knowledge </a:t>
            </a:r>
            <a:r>
              <a:rPr lang="en-GB" dirty="0"/>
              <a:t>checks as you learn to help reinforce your </a:t>
            </a:r>
            <a:r>
              <a:rPr lang="en-GB" dirty="0" smtClean="0"/>
              <a:t>learning</a:t>
            </a:r>
            <a:endParaRPr lang="en-GB" dirty="0"/>
          </a:p>
          <a:p>
            <a:pPr lvl="0"/>
            <a:r>
              <a:rPr lang="en-GB" dirty="0" smtClean="0"/>
              <a:t>You need to complete the </a:t>
            </a:r>
            <a:r>
              <a:rPr lang="en-GB" dirty="0" err="1" smtClean="0"/>
              <a:t>Xero</a:t>
            </a:r>
            <a:r>
              <a:rPr lang="en-GB" dirty="0" smtClean="0"/>
              <a:t> course </a:t>
            </a:r>
            <a:r>
              <a:rPr lang="en-GB" u="sng" dirty="0" smtClean="0"/>
              <a:t>within three months</a:t>
            </a:r>
            <a:endParaRPr lang="en-GB" u="sng" dirty="0"/>
          </a:p>
          <a:p>
            <a:endParaRPr lang="en-GB" b="1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2"/>
            <a:endParaRPr lang="en-GB" b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C00000"/>
                </a:solidFill>
              </a:rPr>
              <a:t>NEW: </a:t>
            </a:r>
            <a:r>
              <a:rPr lang="en-GB" sz="3600" dirty="0" smtClean="0"/>
              <a:t>Interview platform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1906" y="1825625"/>
            <a:ext cx="8589658" cy="4351338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Practice psychometric tests and assessment day activities online </a:t>
            </a:r>
          </a:p>
          <a:p>
            <a:pPr lvl="0"/>
            <a:r>
              <a:rPr lang="en-GB" dirty="0" smtClean="0"/>
              <a:t>Secure, safe platform – your results are only seen by you!</a:t>
            </a:r>
          </a:p>
          <a:p>
            <a:pPr lvl="1"/>
            <a:r>
              <a:rPr lang="en-GB" dirty="0" smtClean="0"/>
              <a:t>Personality tests</a:t>
            </a:r>
          </a:p>
          <a:p>
            <a:pPr lvl="1"/>
            <a:r>
              <a:rPr lang="en-GB" dirty="0" smtClean="0"/>
              <a:t>Numerical reasoning</a:t>
            </a:r>
          </a:p>
          <a:p>
            <a:pPr lvl="1"/>
            <a:r>
              <a:rPr lang="en-GB" dirty="0" smtClean="0"/>
              <a:t>Verbal reasoning</a:t>
            </a:r>
          </a:p>
          <a:p>
            <a:pPr lvl="1"/>
            <a:r>
              <a:rPr lang="en-GB" dirty="0" smtClean="0"/>
              <a:t>Critical thinking</a:t>
            </a:r>
          </a:p>
          <a:p>
            <a:pPr lvl="1"/>
            <a:r>
              <a:rPr lang="en-GB" dirty="0" smtClean="0"/>
              <a:t>Situational judgement test (SJT)</a:t>
            </a:r>
          </a:p>
          <a:p>
            <a:pPr lvl="1"/>
            <a:r>
              <a:rPr lang="en-GB" dirty="0" smtClean="0"/>
              <a:t>And more …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Hurry….only available until 01 September 2019</a:t>
            </a:r>
            <a:endParaRPr lang="en-GB" dirty="0"/>
          </a:p>
          <a:p>
            <a:endParaRPr lang="en-GB" b="1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2"/>
            <a:endParaRPr lang="en-GB" b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C00000"/>
                </a:solidFill>
              </a:rPr>
              <a:t>NEW: </a:t>
            </a:r>
            <a:r>
              <a:rPr lang="en-GB" sz="3600" dirty="0" smtClean="0"/>
              <a:t>100 career development videos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1906" y="1825625"/>
            <a:ext cx="8589658" cy="4351338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Get access to 100 career videos </a:t>
            </a:r>
            <a:r>
              <a:rPr lang="en-GB" dirty="0" err="1" smtClean="0"/>
              <a:t>eg</a:t>
            </a:r>
            <a:r>
              <a:rPr lang="en-GB" dirty="0" smtClean="0"/>
              <a:t>, </a:t>
            </a:r>
          </a:p>
          <a:p>
            <a:pPr lvl="1"/>
            <a:r>
              <a:rPr lang="en-GB" dirty="0" smtClean="0"/>
              <a:t>What to do in your first 90 days at work</a:t>
            </a:r>
          </a:p>
          <a:p>
            <a:pPr lvl="1"/>
            <a:r>
              <a:rPr lang="en-GB" dirty="0" smtClean="0"/>
              <a:t>How to show commercial awareness in your CV/job applications</a:t>
            </a:r>
          </a:p>
          <a:p>
            <a:pPr lvl="1"/>
            <a:r>
              <a:rPr lang="en-GB" dirty="0" smtClean="0"/>
              <a:t>Skype/video interviews – </a:t>
            </a:r>
            <a:r>
              <a:rPr lang="en-GB" dirty="0" err="1" smtClean="0"/>
              <a:t>masterclass</a:t>
            </a:r>
            <a:endParaRPr lang="en-GB" dirty="0" smtClean="0"/>
          </a:p>
          <a:p>
            <a:pPr lvl="1"/>
            <a:r>
              <a:rPr lang="en-GB" dirty="0" smtClean="0"/>
              <a:t>Presenting and public speaking – gain confidence and impact</a:t>
            </a:r>
          </a:p>
          <a:p>
            <a:pPr lvl="1"/>
            <a:r>
              <a:rPr lang="en-GB" dirty="0" smtClean="0"/>
              <a:t>And lots more….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Hurry…only available until 01 September 2019</a:t>
            </a:r>
          </a:p>
          <a:p>
            <a:pPr lvl="0"/>
            <a:r>
              <a:rPr lang="en-GB" dirty="0" smtClean="0"/>
              <a:t>Access is limited to the first 1,000 USS students – see USS student website for details</a:t>
            </a:r>
            <a:endParaRPr lang="en-GB" dirty="0"/>
          </a:p>
          <a:p>
            <a:endParaRPr lang="en-GB" b="1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2"/>
            <a:endParaRPr lang="en-GB" b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7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your employability skills</a:t>
            </a:r>
            <a:br>
              <a:rPr lang="en-US" dirty="0" smtClean="0"/>
            </a:br>
            <a:r>
              <a:rPr lang="en-US" dirty="0" smtClean="0"/>
              <a:t>– subject examples 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767783" y="5724030"/>
            <a:ext cx="1313810" cy="273844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© ICAEW 2018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28750" y="2185988"/>
            <a:ext cx="1957388" cy="421481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28649" y="2264569"/>
            <a:ext cx="3421857" cy="34290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GB" sz="2700" dirty="0"/>
              <a:t>Commercial awareness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4982" y="4350544"/>
            <a:ext cx="2821781" cy="1042988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r>
              <a:rPr lang="en-GB" sz="2100" dirty="0"/>
              <a:t>Communication skills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4870" y="3743325"/>
            <a:ext cx="3314700" cy="700088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r>
              <a:rPr lang="en-GB" sz="2400" dirty="0"/>
              <a:t>Emotional intelligence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71742" y="2264569"/>
            <a:ext cx="3679031" cy="514350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r>
              <a:rPr lang="en-GB" sz="2100" dirty="0"/>
              <a:t>Teamwork and collaboration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5724" y="3109409"/>
            <a:ext cx="2328863" cy="450056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r>
              <a:rPr lang="en-GB" sz="2100" dirty="0"/>
              <a:t>Resilience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72275" y="2757488"/>
            <a:ext cx="1614488" cy="469106"/>
          </a:xfrm>
          <a:prstGeom prst="rect">
            <a:avLst/>
          </a:prstGeom>
        </p:spPr>
        <p:txBody>
          <a:bodyPr wrap="square" rtlCol="0">
            <a:normAutofit fontScale="85000" lnSpcReduction="20000"/>
          </a:bodyPr>
          <a:lstStyle/>
          <a:p>
            <a:r>
              <a:rPr lang="en-GB" dirty="0" smtClean="0"/>
              <a:t>Presentation skills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1544" y="4529138"/>
            <a:ext cx="3907631" cy="621506"/>
          </a:xfrm>
          <a:prstGeom prst="rect">
            <a:avLst/>
          </a:prstGeom>
        </p:spPr>
        <p:txBody>
          <a:bodyPr wrap="square" rtlCol="0">
            <a:normAutofit lnSpcReduction="10000"/>
          </a:bodyPr>
          <a:lstStyle/>
          <a:p>
            <a:r>
              <a:rPr lang="en-GB" dirty="0" smtClean="0"/>
              <a:t>Transitioning from a student to a professional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4982" y="3486150"/>
            <a:ext cx="2657475" cy="607219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r>
              <a:rPr lang="en-GB" sz="2400" dirty="0"/>
              <a:t>Problem-solving</a:t>
            </a:r>
          </a:p>
        </p:txBody>
      </p:sp>
    </p:spTree>
    <p:extLst>
      <p:ext uri="{BB962C8B-B14F-4D97-AF65-F5344CB8AC3E}">
        <p14:creationId xmlns:p14="http://schemas.microsoft.com/office/powerpoint/2010/main" val="9703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Excel training programme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1906" y="1825625"/>
            <a:ext cx="8589658" cy="4351338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Start with a short test – to gain your Excel IQ score</a:t>
            </a:r>
          </a:p>
          <a:p>
            <a:pPr lvl="0"/>
            <a:r>
              <a:rPr lang="en-GB" dirty="0" smtClean="0"/>
              <a:t>Start at the level that is relevant to you</a:t>
            </a:r>
          </a:p>
          <a:p>
            <a:pPr lvl="0"/>
            <a:r>
              <a:rPr lang="en-GB" dirty="0" smtClean="0"/>
              <a:t>Learn through practical exercises, video tutorials and worksheets</a:t>
            </a:r>
          </a:p>
          <a:p>
            <a:pPr lvl="0"/>
            <a:r>
              <a:rPr lang="en-GB" dirty="0" smtClean="0"/>
              <a:t>Progress at your own pace </a:t>
            </a:r>
          </a:p>
          <a:p>
            <a:pPr lvl="0"/>
            <a:r>
              <a:rPr lang="en-GB" dirty="0" smtClean="0"/>
              <a:t>Stop and start as often as you like</a:t>
            </a:r>
          </a:p>
          <a:p>
            <a:pPr lvl="0"/>
            <a:r>
              <a:rPr lang="en-GB" dirty="0" smtClean="0"/>
              <a:t>Take a test at the end to see your improvement score</a:t>
            </a:r>
          </a:p>
          <a:p>
            <a:pPr lvl="0"/>
            <a:r>
              <a:rPr lang="en-GB" dirty="0" smtClean="0"/>
              <a:t>Add this to your CV and job applications to demonstrate your digital skills competency</a:t>
            </a:r>
          </a:p>
          <a:p>
            <a:endParaRPr lang="en-GB" b="1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2"/>
            <a:endParaRPr lang="en-GB" b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3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look like?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915565" y="5724030"/>
            <a:ext cx="1166028" cy="273844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© ICAEW 2018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28750" y="2185988"/>
            <a:ext cx="1957388" cy="421481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6453"/>
            <a:ext cx="3865199" cy="2402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43564"/>
            <a:ext cx="2207200" cy="2494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419" y="-16745"/>
            <a:ext cx="3712786" cy="2310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0047" y="1831190"/>
            <a:ext cx="2773953" cy="18371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7238" y="3883837"/>
            <a:ext cx="2964268" cy="29724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9795" y="4022104"/>
            <a:ext cx="2041094" cy="26105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96509" y="2974109"/>
            <a:ext cx="1366982" cy="369455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endParaRPr lang="en-GB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552196" y="2463313"/>
            <a:ext cx="683075" cy="277091"/>
          </a:xfrm>
          <a:prstGeom prst="rect">
            <a:avLst/>
          </a:prstGeom>
        </p:spPr>
        <p:txBody>
          <a:bodyPr wrap="square" rtlCol="0">
            <a:normAutofit fontScale="85000" lnSpcReduction="20000"/>
          </a:bodyPr>
          <a:lstStyle/>
          <a:p>
            <a:r>
              <a:rPr lang="en-GB" dirty="0" smtClean="0"/>
              <a:t>Excel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81347" y="2119637"/>
            <a:ext cx="683075" cy="277091"/>
          </a:xfrm>
          <a:prstGeom prst="rect">
            <a:avLst/>
          </a:prstGeom>
        </p:spPr>
        <p:txBody>
          <a:bodyPr wrap="square" rtlCol="0">
            <a:normAutofit fontScale="85000" lnSpcReduction="20000"/>
          </a:bodyPr>
          <a:lstStyle/>
          <a:p>
            <a:r>
              <a:rPr lang="en-GB" dirty="0" err="1" smtClean="0"/>
              <a:t>Xero</a:t>
            </a:r>
            <a:r>
              <a:rPr lang="en-GB" dirty="0" smtClean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07814" y="3475155"/>
            <a:ext cx="683075" cy="277091"/>
          </a:xfrm>
          <a:prstGeom prst="rect">
            <a:avLst/>
          </a:prstGeom>
        </p:spPr>
        <p:txBody>
          <a:bodyPr wrap="square" rtlCol="0">
            <a:normAutofit fontScale="85000" lnSpcReduction="20000"/>
          </a:bodyPr>
          <a:lstStyle/>
          <a:p>
            <a:r>
              <a:rPr lang="en-GB" dirty="0" smtClean="0"/>
              <a:t>Skills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38967" y="4211018"/>
            <a:ext cx="1091525" cy="647309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r>
              <a:rPr lang="en-GB" sz="1400" dirty="0" smtClean="0"/>
              <a:t>Interview practice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07238" y="4091709"/>
            <a:ext cx="1482134" cy="4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6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Benefits and </a:t>
            </a:r>
            <a:r>
              <a:rPr lang="en-GB" sz="3600" smtClean="0"/>
              <a:t>getting started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/>
              <a:t>Benefits – be more employable: </a:t>
            </a:r>
          </a:p>
          <a:p>
            <a:pPr lvl="1"/>
            <a:r>
              <a:rPr lang="en-GB" dirty="0" smtClean="0"/>
              <a:t>Gain </a:t>
            </a:r>
            <a:r>
              <a:rPr lang="en-GB" dirty="0"/>
              <a:t>skills that employers are looking for</a:t>
            </a:r>
          </a:p>
          <a:p>
            <a:pPr lvl="1"/>
            <a:r>
              <a:rPr lang="en-GB" dirty="0"/>
              <a:t>Helps to increase the range / type of jobs you can apply for</a:t>
            </a:r>
          </a:p>
          <a:p>
            <a:pPr lvl="1"/>
            <a:r>
              <a:rPr lang="en-GB" dirty="0" smtClean="0"/>
              <a:t>Get </a:t>
            </a:r>
            <a:r>
              <a:rPr lang="en-GB" dirty="0"/>
              <a:t>ahead of your peers in the job market </a:t>
            </a:r>
          </a:p>
          <a:p>
            <a:pPr lvl="1"/>
            <a:r>
              <a:rPr lang="en-GB" dirty="0" smtClean="0"/>
              <a:t>Show </a:t>
            </a:r>
            <a:r>
              <a:rPr lang="en-GB" dirty="0"/>
              <a:t>employers you are dedicated to your career choice</a:t>
            </a:r>
          </a:p>
          <a:p>
            <a:pPr lvl="1"/>
            <a:r>
              <a:rPr lang="en-GB" dirty="0" smtClean="0"/>
              <a:t>Access </a:t>
            </a:r>
            <a:r>
              <a:rPr lang="en-GB" dirty="0"/>
              <a:t>lasts throughout university and for 1 year after graduation</a:t>
            </a:r>
          </a:p>
          <a:p>
            <a:r>
              <a:rPr lang="en-GB" b="1" dirty="0" smtClean="0"/>
              <a:t>How:</a:t>
            </a:r>
            <a:r>
              <a:rPr lang="en-GB" b="1" dirty="0"/>
              <a:t>	 </a:t>
            </a:r>
            <a:r>
              <a:rPr lang="en-GB" dirty="0" smtClean="0"/>
              <a:t>Register at </a:t>
            </a:r>
            <a:r>
              <a:rPr lang="en-GB" dirty="0" smtClean="0">
                <a:solidFill>
                  <a:srgbClr val="FF0000"/>
                </a:solidFill>
              </a:rPr>
              <a:t>icaew.com/</a:t>
            </a:r>
            <a:r>
              <a:rPr lang="en-GB" dirty="0" err="1" smtClean="0">
                <a:solidFill>
                  <a:srgbClr val="FF0000"/>
                </a:solidFill>
              </a:rPr>
              <a:t>studentregistration</a:t>
            </a:r>
            <a:r>
              <a:rPr lang="en-GB" dirty="0" smtClean="0"/>
              <a:t>  </a:t>
            </a:r>
          </a:p>
          <a:p>
            <a:r>
              <a:rPr lang="en-GB" dirty="0" smtClean="0"/>
              <a:t>Enter university code </a:t>
            </a:r>
            <a:r>
              <a:rPr lang="en-GB" dirty="0" smtClean="0">
                <a:solidFill>
                  <a:srgbClr val="FF0000"/>
                </a:solidFill>
              </a:rPr>
              <a:t>XXXXXXXXX</a:t>
            </a:r>
          </a:p>
          <a:p>
            <a:r>
              <a:rPr lang="en-GB" dirty="0" smtClean="0"/>
              <a:t>Enter access code </a:t>
            </a:r>
            <a:r>
              <a:rPr lang="en-GB" dirty="0" smtClean="0">
                <a:solidFill>
                  <a:srgbClr val="FF0000"/>
                </a:solidFill>
              </a:rPr>
              <a:t>XXXXXXX</a:t>
            </a:r>
          </a:p>
          <a:p>
            <a:r>
              <a:rPr lang="en-GB" dirty="0" smtClean="0"/>
              <a:t>Once registered, go to </a:t>
            </a:r>
            <a:r>
              <a:rPr lang="en-GB" dirty="0" smtClean="0">
                <a:solidFill>
                  <a:srgbClr val="FF0000"/>
                </a:solidFill>
              </a:rPr>
              <a:t>icaew.com/</a:t>
            </a:r>
            <a:r>
              <a:rPr lang="en-GB" dirty="0" err="1" smtClean="0">
                <a:solidFill>
                  <a:srgbClr val="FF0000"/>
                </a:solidFill>
              </a:rPr>
              <a:t>ussstudents</a:t>
            </a:r>
            <a:r>
              <a:rPr lang="en-GB" dirty="0" smtClean="0"/>
              <a:t> to access the benefits</a:t>
            </a:r>
          </a:p>
          <a:p>
            <a:endParaRPr lang="en-GB" b="1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2"/>
            <a:endParaRPr lang="en-GB" b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9426" y="6489700"/>
            <a:ext cx="1220788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706F6F"/>
      </a:dk2>
      <a:lt2>
        <a:srgbClr val="E30613"/>
      </a:lt2>
      <a:accent1>
        <a:srgbClr val="C6CA91"/>
      </a:accent1>
      <a:accent2>
        <a:srgbClr val="A7C8C4"/>
      </a:accent2>
      <a:accent3>
        <a:srgbClr val="B1CFDF"/>
      </a:accent3>
      <a:accent4>
        <a:srgbClr val="DDC7D4"/>
      </a:accent4>
      <a:accent5>
        <a:srgbClr val="F1C09D"/>
      </a:accent5>
      <a:accent6>
        <a:srgbClr val="FFE8B6"/>
      </a:accent6>
      <a:hlink>
        <a:srgbClr val="E30613"/>
      </a:hlink>
      <a:folHlink>
        <a:srgbClr val="706F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4.3Example of slide Master2018.pptx" id="{B45F34B3-43C7-4C02-BCEB-907AB383F9C8}" vid="{D2330B1C-3539-49E5-BD04-9A0A814C42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ICAEW_4.3 Powerpoint Template</Template>
  <TotalTime>271</TotalTime>
  <Words>649</Words>
  <Application>Microsoft Office PowerPoint</Application>
  <PresentationFormat>Předvádění na obrazovce (4:3)</PresentationFormat>
  <Paragraphs>145</Paragraphs>
  <Slides>10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ICAEW student scheme (USS)</vt:lpstr>
      <vt:lpstr>USS – what is it? </vt:lpstr>
      <vt:lpstr>NEW: Xero cloud accounting certificate</vt:lpstr>
      <vt:lpstr>NEW: Interview platform</vt:lpstr>
      <vt:lpstr>NEW: 100 career development videos</vt:lpstr>
      <vt:lpstr>Develop your employability skills – subject examples </vt:lpstr>
      <vt:lpstr>Excel training programme</vt:lpstr>
      <vt:lpstr>What does it look like?</vt:lpstr>
      <vt:lpstr>Benefits and getting started</vt:lpstr>
      <vt:lpstr>Prezentace aplikace PowerPoint</vt:lpstr>
    </vt:vector>
  </TitlesOfParts>
  <Company>ICAEW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ICAEW student scheme (USS)</dc:title>
  <dc:creator>Suzanne Heath</dc:creator>
  <cp:lastModifiedBy>Alžběta Kožušníková</cp:lastModifiedBy>
  <cp:revision>45</cp:revision>
  <cp:lastPrinted>2016-12-19T19:56:25Z</cp:lastPrinted>
  <dcterms:created xsi:type="dcterms:W3CDTF">2018-09-13T13:39:42Z</dcterms:created>
  <dcterms:modified xsi:type="dcterms:W3CDTF">2019-03-11T13:56:36Z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AEW_RERUN">
    <vt:bool>false</vt:bool>
  </property>
  <property fmtid="{D5CDD505-2E9C-101B-9397-08002B2CF9AE}" pid="3" name="ICAEW_PresentationTitle">
    <vt:lpwstr>&lt;PresentationTitle&gt;</vt:lpwstr>
  </property>
  <property fmtid="{D5CDD505-2E9C-101B-9397-08002B2CF9AE}" pid="4" name="ICAEW_Date">
    <vt:lpwstr>&lt;Date&gt;</vt:lpwstr>
  </property>
  <property fmtid="{D5CDD505-2E9C-101B-9397-08002B2CF9AE}" pid="5" name="ICAEW_PresentationSubtitle">
    <vt:lpwstr>&lt;PresentationSubtitle&gt;</vt:lpwstr>
  </property>
  <property fmtid="{D5CDD505-2E9C-101B-9397-08002B2CF9AE}" pid="6" name="ICAEW_TitleImage">
    <vt:lpwstr>&lt;TitleImage&gt;</vt:lpwstr>
  </property>
  <property fmtid="{D5CDD505-2E9C-101B-9397-08002B2CF9AE}" pid="7" name="RERUN">
    <vt:lpwstr>RERUN</vt:lpwstr>
  </property>
</Properties>
</file>